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4" r:id="rId4"/>
  </p:sldMasterIdLst>
  <p:notesMasterIdLst>
    <p:notesMasterId r:id="rId25"/>
  </p:notesMasterIdLst>
  <p:handoutMasterIdLst>
    <p:handoutMasterId r:id="rId26"/>
  </p:handoutMasterIdLst>
  <p:sldIdLst>
    <p:sldId id="258" r:id="rId5"/>
    <p:sldId id="283" r:id="rId6"/>
    <p:sldId id="268" r:id="rId7"/>
    <p:sldId id="274" r:id="rId8"/>
    <p:sldId id="270" r:id="rId9"/>
    <p:sldId id="285" r:id="rId10"/>
    <p:sldId id="277" r:id="rId11"/>
    <p:sldId id="282" r:id="rId12"/>
    <p:sldId id="286" r:id="rId13"/>
    <p:sldId id="289" r:id="rId14"/>
    <p:sldId id="288" r:id="rId15"/>
    <p:sldId id="287" r:id="rId16"/>
    <p:sldId id="290" r:id="rId17"/>
    <p:sldId id="291" r:id="rId18"/>
    <p:sldId id="292" r:id="rId19"/>
    <p:sldId id="284" r:id="rId20"/>
    <p:sldId id="280" r:id="rId21"/>
    <p:sldId id="279" r:id="rId22"/>
    <p:sldId id="281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0A42"/>
    <a:srgbClr val="FFCC66"/>
    <a:srgbClr val="FFFF00"/>
    <a:srgbClr val="0D1D51"/>
    <a:srgbClr val="FF66FF"/>
    <a:srgbClr val="2C567A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7949" autoAdjust="0"/>
  </p:normalViewPr>
  <p:slideViewPr>
    <p:cSldViewPr snapToGrid="0" showGuides="1">
      <p:cViewPr varScale="1">
        <p:scale>
          <a:sx n="79" d="100"/>
          <a:sy n="79" d="100"/>
        </p:scale>
        <p:origin x="42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1/3/2024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1/3/2024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59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1/3/2024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A693D3-A260-F7BB-3165-CE72F2D4BD8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4E60966-4CA4-0909-1F67-90847953F477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913525B-FDB8-592C-DF95-C275B30A1A84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532E61BD-C288-6305-E130-925ADD67E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6E506815-F85A-05E3-A2DD-5454E607A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F5803A2-D1E2-0466-47BF-8BA0E6FF60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359CDD-49A5-E7EE-F531-D37D6E3B01D7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32170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1F27F-98F9-A147-8986-34441C7B752D}" type="datetime1">
              <a:rPr lang="en-US" noProof="0" smtClean="0"/>
              <a:t>1/3/2024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536118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1F27F-98F9-A147-8986-34441C7B752D}" type="datetime1">
              <a:rPr lang="en-US" noProof="0" smtClean="0"/>
              <a:t>1/3/2024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354443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1F27F-98F9-A147-8986-34441C7B752D}" type="datetime1">
              <a:rPr lang="en-US" noProof="0" smtClean="0"/>
              <a:t>1/3/2024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1471062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1F27F-98F9-A147-8986-34441C7B752D}" type="datetime1">
              <a:rPr lang="en-US" noProof="0" smtClean="0"/>
              <a:t>1/3/2024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984829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1F27F-98F9-A147-8986-34441C7B752D}" type="datetime1">
              <a:rPr lang="en-US" noProof="0" smtClean="0"/>
              <a:t>1/3/2024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032083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1F27F-98F9-A147-8986-34441C7B752D}" type="datetime1">
              <a:rPr lang="en-US" noProof="0" smtClean="0"/>
              <a:t>1/3/2024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538723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1F27F-98F9-A147-8986-34441C7B752D}" type="datetime1">
              <a:rPr lang="en-US" noProof="0" smtClean="0"/>
              <a:t>1/3/2024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8603239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1F27F-98F9-A147-8986-34441C7B752D}" type="datetime1">
              <a:rPr lang="en-US" noProof="0" smtClean="0"/>
              <a:t>1/3/2024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926700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6606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929845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E69F38-E54C-1C65-1D4E-EB83E18602F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C249EF3E-ABFF-1C22-10DB-3CA6A2A4C7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3259BB8A-E048-5C05-C1A2-D6D8D03705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F0244D2E-40C8-6E7C-82F4-DB3D502DD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46656AC-853E-59EF-8D0D-3909FAEA7053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BB17351-751A-1051-EAC4-34B8BFAC2B9C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62EED4-E99C-1DA4-5C2D-FDBE52AC7C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9164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29272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41303352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Click icon to add picture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DA2BB9-270F-0ADB-EA95-F4C63B675BD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5B5ACC-1A56-5FDF-7E81-7E1AFCA50E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10BA00A-E8D0-63C1-EA7C-4DBB2FAC9C2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02260-6B9D-C610-7AFA-56039E5FB194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FCA31F7-8D65-CABD-D063-0B9FD9E21B1D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0FD4679-C239-E499-60FB-0F8FD244C7C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3" name="Freeform 5">
                <a:extLst>
                  <a:ext uri="{FF2B5EF4-FFF2-40B4-BE49-F238E27FC236}">
                    <a16:creationId xmlns:a16="http://schemas.microsoft.com/office/drawing/2014/main" id="{2750B0F0-C515-DFCD-3C5E-C4A1527046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14" name="Freeform 6">
                <a:extLst>
                  <a:ext uri="{FF2B5EF4-FFF2-40B4-BE49-F238E27FC236}">
                    <a16:creationId xmlns:a16="http://schemas.microsoft.com/office/drawing/2014/main" id="{8F9B2812-DE0C-731A-F094-4A87D2DA43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291806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1/3/2024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A446590-B3AA-0103-05AF-C5D09F0AB2CC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E50751C3-8179-6739-F7A1-C81DE9FE5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0D7D7CDA-E270-2DA0-734E-DD9C644C9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99B66F0D-7F67-4D90-6C19-678B2AE2A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4A03E21-948D-095C-5B19-CEB9A8F7F5F3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3B94EC7-8E14-C75A-964D-A3E52882E71A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0156D3-6A09-0FB1-3BAA-28273F2FF7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48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1/3/2024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3D140B-D005-1601-9245-053B61512F2B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D9BDF24-C6C7-144C-8E0D-8DE01F78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7B4DF2A3-3545-E0D8-349D-DCCEA2E31B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1CB63C9-05A3-041D-1688-D8876777A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8474979-B6FC-C6CE-7C25-8FB767EA9118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D069EB2-3959-4FFE-B53E-C3126AACB93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27E927C-EEA4-809D-2D62-D72B6A1017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87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1/3/2024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9539D1B-DDE6-599E-0C3C-0584F8AA69E0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28A60953-8972-CF32-3A8C-45E91B9C5D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96049860-BBB6-8B03-01A5-2F47ECC66A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D56CEFBB-6824-44F1-8E15-3106E8972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3439BD2-20A5-4F5D-01E5-879D3B4D4380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B94174-75AB-2DFD-7F98-5A2BFF94B0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ADA0F5D-87BD-7BC5-2810-382F68128D9B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151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1F27F-98F9-A147-8986-34441C7B752D}" type="datetime1">
              <a:rPr lang="en-US" noProof="0" smtClean="0"/>
              <a:t>1/3/2024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304049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1/3/2024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A17B96D-54FD-A9D6-65A9-5C5261035C4E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95BA939-9FED-FD6F-D9DD-5AD2C7ED07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1E96701-95AE-5527-8AC9-96BB239392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9C04AC5-3EC1-C1F4-A4B3-F573BC9FA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F88321B-8879-725F-BA45-1C509DDA5AF3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1E4FE7-A39F-528D-E201-45C04D363542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6E9E56-658D-4BB8-5FB9-9A995F6670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355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1/3/2024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259E685-C636-7868-B556-BD392B7BCDD5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FF57258-B5BB-BBF3-54DE-482460182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F54C8F9-31EA-1BFF-F5D2-83A483D44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ED07CFC-BF10-21CB-1FE0-0095F60B68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531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D951F27F-98F9-A147-8986-34441C7B752D}" type="datetime1">
              <a:rPr lang="en-US" noProof="0" smtClean="0"/>
              <a:t>1/3/2024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865471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5" r:id="rId20"/>
    <p:sldLayoutId id="2147483698" r:id="rId21"/>
    <p:sldLayoutId id="2147483649" r:id="rId22"/>
    <p:sldLayoutId id="2147483654" r:id="rId23"/>
    <p:sldLayoutId id="2147483667" r:id="rId24"/>
    <p:sldLayoutId id="2147483668" r:id="rId25"/>
    <p:sldLayoutId id="2147483669" r:id="rId26"/>
    <p:sldLayoutId id="2147483670" r:id="rId27"/>
    <p:sldLayoutId id="2147483671" r:id="rId28"/>
    <p:sldLayoutId id="2147483672" r:id="rId29"/>
    <p:sldLayoutId id="2147483673" r:id="rId3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Cde7yyweeto?feature=shared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269500" y="3979284"/>
            <a:ext cx="2859986" cy="4330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315" y="1802141"/>
            <a:ext cx="6474714" cy="718091"/>
          </a:xfrm>
        </p:spPr>
        <p:txBody>
          <a:bodyPr/>
          <a:lstStyle/>
          <a:p>
            <a:r>
              <a:rPr lang="en-US" sz="4400" dirty="0">
                <a:solidFill>
                  <a:schemeClr val="bg2">
                    <a:lumMod val="50000"/>
                  </a:schemeClr>
                </a:solidFill>
                <a:latin typeface="Bernard MT Condensed" panose="02050806060905020404" pitchFamily="18" charset="0"/>
              </a:rPr>
              <a:t>         </a:t>
            </a:r>
            <a:r>
              <a:rPr lang="en-US" sz="3200" b="0" spc="300" dirty="0" smtClean="0">
                <a:solidFill>
                  <a:schemeClr val="bg2">
                    <a:lumMod val="50000"/>
                  </a:schemeClr>
                </a:solidFill>
                <a:latin typeface="Bernard MT Condensed" panose="02050806060905020404" pitchFamily="18" charset="0"/>
              </a:rPr>
              <a:t>Semester-I</a:t>
            </a:r>
            <a:r>
              <a:rPr lang="en-US" sz="4400" b="0" dirty="0">
                <a:solidFill>
                  <a:srgbClr val="0D1D51"/>
                </a:solidFill>
                <a:latin typeface="Algerian" panose="04020705040A02060702" pitchFamily="82" charset="0"/>
              </a:rPr>
              <a:t/>
            </a:r>
            <a:br>
              <a:rPr lang="en-US" sz="4400" b="0" dirty="0">
                <a:solidFill>
                  <a:srgbClr val="0D1D51"/>
                </a:solidFill>
                <a:latin typeface="Algerian" panose="04020705040A02060702" pitchFamily="82" charset="0"/>
              </a:rPr>
            </a:br>
            <a:r>
              <a:rPr lang="en-US" sz="4400" b="0" dirty="0">
                <a:solidFill>
                  <a:srgbClr val="0D1D51"/>
                </a:solidFill>
                <a:latin typeface="Algerian" panose="04020705040A02060702" pitchFamily="82" charset="0"/>
              </a:rPr>
              <a:t> </a:t>
            </a:r>
            <a:r>
              <a:rPr lang="en-US" sz="4400" b="0" dirty="0" smtClean="0">
                <a:solidFill>
                  <a:srgbClr val="0D1D51"/>
                </a:solidFill>
                <a:latin typeface="Algerian" panose="04020705040A02060702" pitchFamily="82" charset="0"/>
              </a:rPr>
              <a:t>     </a:t>
            </a:r>
            <a:r>
              <a:rPr lang="en-US" sz="3200" dirty="0" smtClean="0">
                <a:solidFill>
                  <a:srgbClr val="FFFF00"/>
                </a:solidFill>
                <a:latin typeface="Algerian" panose="04020705040A02060702" pitchFamily="82" charset="0"/>
              </a:rPr>
              <a:t>“play to win”</a:t>
            </a:r>
            <a:endParaRPr lang="en-US" sz="3200" dirty="0">
              <a:solidFill>
                <a:srgbClr val="FFFF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44601" y="2488522"/>
            <a:ext cx="5143500" cy="503167"/>
          </a:xfrm>
        </p:spPr>
        <p:txBody>
          <a:bodyPr/>
          <a:lstStyle/>
          <a:p>
            <a:r>
              <a:rPr lang="en-US" sz="2800" spc="3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Python mini project</a:t>
            </a:r>
          </a:p>
          <a:p>
            <a:r>
              <a:rPr lang="en-US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Condensed" panose="020B0502040204020203" pitchFamily="34" charset="0"/>
              </a:rPr>
              <a:t>Team details: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Condensed" panose="020B0502040204020203" pitchFamily="34" charset="0"/>
              </a:rPr>
              <a:t>Shrujani </a:t>
            </a:r>
            <a:r>
              <a:rPr lang="en-US" spc="3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Condensed" panose="020B0502040204020203" pitchFamily="34" charset="0"/>
              </a:rPr>
              <a:t>s		 </a:t>
            </a:r>
            <a:r>
              <a:rPr lang="en-US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Condensed" panose="020B0502040204020203" pitchFamily="34" charset="0"/>
              </a:rPr>
              <a:t>–pes2ug23cs570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Condensed" panose="020B0502040204020203" pitchFamily="34" charset="0"/>
              </a:rPr>
              <a:t>Shrusti </a:t>
            </a:r>
            <a:r>
              <a:rPr lang="en-US" spc="3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Condensed" panose="020B0502040204020203" pitchFamily="34" charset="0"/>
              </a:rPr>
              <a:t>patil	 -</a:t>
            </a:r>
            <a:r>
              <a:rPr lang="en-US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Condensed" panose="020B0502040204020203" pitchFamily="34" charset="0"/>
              </a:rPr>
              <a:t>pes2ug23cs571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pc="3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Condensed" panose="020B0502040204020203" pitchFamily="34" charset="0"/>
              </a:rPr>
              <a:t>Surabhi V		 -</a:t>
            </a:r>
            <a:r>
              <a:rPr lang="en-US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Condensed" panose="020B0502040204020203" pitchFamily="34" charset="0"/>
              </a:rPr>
              <a:t>pes2ug23cs632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Condensed" panose="020B0502040204020203" pitchFamily="34" charset="0"/>
              </a:rPr>
              <a:t>Tejashwini v </a:t>
            </a:r>
            <a:r>
              <a:rPr lang="en-US" spc="3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Condensed" panose="020B0502040204020203" pitchFamily="34" charset="0"/>
              </a:rPr>
              <a:t>n	 -</a:t>
            </a:r>
            <a:r>
              <a:rPr lang="en-US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Condensed" panose="020B0502040204020203" pitchFamily="34" charset="0"/>
              </a:rPr>
              <a:t>pes2ug23cs649</a:t>
            </a:r>
          </a:p>
          <a:p>
            <a:pPr algn="r"/>
            <a:r>
              <a:rPr lang="en-US" sz="2000" b="1" u="sng" cap="none" dirty="0">
                <a:solidFill>
                  <a:schemeClr val="tx1"/>
                </a:solidFill>
                <a:latin typeface="Californian FB" panose="0207040306080B030204" pitchFamily="18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Under The Guidance </a:t>
            </a:r>
            <a:r>
              <a:rPr lang="en-US" sz="2000" b="1" u="sng" cap="none" dirty="0" smtClean="0">
                <a:solidFill>
                  <a:schemeClr val="tx1"/>
                </a:solidFill>
                <a:latin typeface="Californian FB" panose="0207040306080B030204" pitchFamily="18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Of</a:t>
            </a:r>
            <a:r>
              <a:rPr lang="en-US" sz="2000" b="1" u="sng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:</a:t>
            </a:r>
          </a:p>
          <a:p>
            <a:pPr algn="r"/>
            <a:r>
              <a:rPr lang="en-US" sz="1600" b="1" cap="none" dirty="0" err="1">
                <a:solidFill>
                  <a:schemeClr val="tx1"/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Prof.Arpita</a:t>
            </a:r>
            <a:r>
              <a:rPr lang="en-US" sz="1600" b="1" cap="none" dirty="0">
                <a:solidFill>
                  <a:schemeClr val="tx1"/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en-US" sz="1600" b="1" cap="none" dirty="0" err="1" smtClean="0">
                <a:solidFill>
                  <a:schemeClr val="tx1"/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Chaudhari</a:t>
            </a:r>
            <a:endParaRPr lang="en-US" sz="1600" b="1" cap="none" dirty="0">
              <a:solidFill>
                <a:schemeClr val="tx1"/>
              </a:solidFill>
              <a:latin typeface="Cascadia Code SemiLight" panose="020B0609020000020004" pitchFamily="49" charset="0"/>
              <a:ea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algn="r"/>
            <a:r>
              <a:rPr lang="en-US" sz="1600" b="1" cap="none" dirty="0">
                <a:solidFill>
                  <a:schemeClr val="tx1"/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Asst.Prof</a:t>
            </a:r>
          </a:p>
          <a:p>
            <a:pPr algn="r"/>
            <a:r>
              <a:rPr lang="en-US" sz="1600" b="1" cap="none" dirty="0">
                <a:solidFill>
                  <a:schemeClr val="tx1"/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Dept.Of CSE</a:t>
            </a:r>
          </a:p>
          <a:p>
            <a:pPr algn="r"/>
            <a:r>
              <a:rPr lang="en-US" sz="1600" b="1" cap="none" dirty="0">
                <a:solidFill>
                  <a:schemeClr val="tx1"/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PES University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62A52C4-CA43-3098-87FB-A174A751C5B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7109" r="7109"/>
          <a:stretch>
            <a:fillRect/>
          </a:stretch>
        </p:blipFill>
        <p:spPr>
          <a:xfrm>
            <a:off x="1524000" y="1802141"/>
            <a:ext cx="4354286" cy="4354286"/>
          </a:xfrm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225425" dist="50800" dir="5220000" algn="ctr">
              <a:srgbClr val="000000">
                <a:alpha val="33000"/>
              </a:srgbClr>
            </a:outerShdw>
            <a:reflection blurRad="6350" stA="50000" endA="295" endPos="92000" dist="101600" dir="5400000" sy="-100000" algn="bl" rotWithShape="0"/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D40F06-F6D0-20B5-E65E-F63EF7F65F1C}"/>
              </a:ext>
            </a:extLst>
          </p:cNvPr>
          <p:cNvSpPr/>
          <p:nvPr/>
        </p:nvSpPr>
        <p:spPr>
          <a:xfrm>
            <a:off x="10040672" y="414584"/>
            <a:ext cx="1703294" cy="6364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2016814" y="451286"/>
            <a:ext cx="8505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Bookman Old Style" panose="02050604050505020204" pitchFamily="18" charset="0"/>
              </a:rPr>
              <a:t>Subject : Python for Computational Problem Solving (PCPS)</a:t>
            </a:r>
          </a:p>
          <a:p>
            <a:pPr algn="ctr"/>
            <a:r>
              <a:rPr lang="en-IN" sz="2000" dirty="0" smtClean="0">
                <a:latin typeface="Bookman Old Style" panose="02050604050505020204" pitchFamily="18" charset="0"/>
              </a:rPr>
              <a:t>Subject Code: UE23CS151A</a:t>
            </a:r>
            <a:endParaRPr lang="en-IN" sz="2000" dirty="0">
              <a:latin typeface="Bookman Old Style" panose="0205060405050502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16369" y="959117"/>
            <a:ext cx="257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rgbClr val="FFFF00"/>
                </a:solidFill>
              </a:rPr>
              <a:t>MiniProject</a:t>
            </a:r>
            <a:endParaRPr lang="en-IN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build="p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10</a:t>
            </a:fld>
            <a:endParaRPr lang="en-US" noProof="0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9" t="5469" r="1079" b="8117"/>
          <a:stretch/>
        </p:blipFill>
        <p:spPr>
          <a:xfrm>
            <a:off x="170687" y="1146407"/>
            <a:ext cx="8077973" cy="4194048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9" t="4616" r="65570" b="7693"/>
          <a:stretch/>
        </p:blipFill>
        <p:spPr>
          <a:xfrm>
            <a:off x="8455924" y="825456"/>
            <a:ext cx="3405876" cy="483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5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11</a:t>
            </a:fld>
            <a:endParaRPr lang="en-US" noProof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4" b="6938"/>
          <a:stretch/>
        </p:blipFill>
        <p:spPr>
          <a:xfrm>
            <a:off x="574409" y="731520"/>
            <a:ext cx="11100448" cy="544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4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12</a:t>
            </a:fld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1" r="7260" b="8239"/>
          <a:stretch/>
        </p:blipFill>
        <p:spPr>
          <a:xfrm>
            <a:off x="3015851" y="467301"/>
            <a:ext cx="5762390" cy="3023616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5" b="39865"/>
          <a:stretch/>
        </p:blipFill>
        <p:spPr>
          <a:xfrm>
            <a:off x="979487" y="3705867"/>
            <a:ext cx="10233025" cy="301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9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Stencil" panose="040409050D0802020404" pitchFamily="82" charset="0"/>
              </a:rPr>
              <a:t>Results and discussions</a:t>
            </a:r>
            <a:endParaRPr lang="en-IN" dirty="0">
              <a:latin typeface="Stencil" panose="040409050D0802020404" pitchFamily="82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308054"/>
            <a:ext cx="5914210" cy="338560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13</a:t>
            </a:fld>
            <a:endParaRPr lang="en-US" noProof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615" y="2308055"/>
            <a:ext cx="6392100" cy="338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08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4352" y="3603429"/>
            <a:ext cx="6225738" cy="325457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14</a:t>
            </a:fld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19" y="169093"/>
            <a:ext cx="6276290" cy="350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7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264420"/>
            <a:ext cx="6291072" cy="359357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15</a:t>
            </a:fld>
            <a:endParaRPr lang="en-US" noProof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736" y="153814"/>
            <a:ext cx="6303264" cy="337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7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Stencil" panose="040409050D0802020404" pitchFamily="82" charset="0"/>
              </a:rPr>
              <a:t>Learning from this project</a:t>
            </a:r>
            <a:endParaRPr lang="en-IN" dirty="0">
              <a:latin typeface="Stencil" panose="040409050D0802020404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233800" cy="4351338"/>
          </a:xfrm>
        </p:spPr>
        <p:txBody>
          <a:bodyPr/>
          <a:lstStyle/>
          <a:p>
            <a:r>
              <a:rPr lang="en-IN" dirty="0" smtClean="0"/>
              <a:t>General Knowledge</a:t>
            </a:r>
          </a:p>
          <a:p>
            <a:r>
              <a:rPr lang="en-IN" dirty="0" smtClean="0"/>
              <a:t>Team Work</a:t>
            </a:r>
          </a:p>
          <a:p>
            <a:r>
              <a:rPr lang="en-IN" dirty="0" smtClean="0"/>
              <a:t>Real life application of theory</a:t>
            </a:r>
          </a:p>
          <a:p>
            <a:r>
              <a:rPr lang="en-IN" dirty="0" smtClean="0"/>
              <a:t>Modifying background colour, dimensions, etc.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8805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F954B-BEED-82FD-AD8E-3DBCE0EA0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100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IN" sz="7200" dirty="0">
                <a:latin typeface="Stencil" panose="040409050D0802020404" pitchFamily="82" charset="0"/>
              </a:rPr>
              <a:t>Future </a:t>
            </a:r>
            <a:r>
              <a:rPr lang="en-IN" sz="7200" dirty="0" smtClean="0">
                <a:latin typeface="Stencil" panose="040409050D0802020404" pitchFamily="82" charset="0"/>
              </a:rPr>
              <a:t>SCOPE</a:t>
            </a:r>
            <a:endParaRPr lang="en-IN" sz="7200" dirty="0">
              <a:latin typeface="Stencil" panose="040409050D0802020404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23BE8-03CF-D052-06A4-DAD2FA9BF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Modified to work as digital flashcards thus proving a good revision mode.</a:t>
            </a:r>
          </a:p>
          <a:p>
            <a:r>
              <a:rPr lang="en-IN" dirty="0" smtClean="0"/>
              <a:t>Can be modified to include various genres and a choice to choose different ones.</a:t>
            </a:r>
          </a:p>
          <a:p>
            <a:r>
              <a:rPr lang="en-IN" dirty="0" smtClean="0"/>
              <a:t>Option to include playing with multiple users at a time.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CD492-1FE7-39F9-8426-BB55E1960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4292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6EA7C-0C4A-A363-D2D5-803A20527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>
                <a:latin typeface="Stencil" panose="040409050D0802020404" pitchFamily="82" charset="0"/>
              </a:rPr>
              <a:t>Conclusion</a:t>
            </a:r>
            <a:endParaRPr lang="en-IN" sz="5400" dirty="0">
              <a:latin typeface="Stencil" panose="040409050D0802020404" pitchFamily="8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u="sng" dirty="0" smtClean="0"/>
              <a:t>Unique features:</a:t>
            </a:r>
          </a:p>
          <a:p>
            <a:r>
              <a:rPr lang="en-IN" dirty="0" smtClean="0"/>
              <a:t>View position in the game to your right, i.e. displays progress in the form of amount earned.</a:t>
            </a:r>
          </a:p>
          <a:p>
            <a:r>
              <a:rPr lang="en-IN" dirty="0" smtClean="0"/>
              <a:t>Option of using three lifelines: 50-50, Audience pole, Phone a friend.</a:t>
            </a:r>
          </a:p>
          <a:p>
            <a:r>
              <a:rPr lang="en-IN" dirty="0" smtClean="0"/>
              <a:t>Option of playing phone ringtone when phone-a-friend lifeline is used.</a:t>
            </a:r>
          </a:p>
          <a:p>
            <a:pPr lvl="1"/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1FFDAB-C3E8-B7EF-9520-9230047DB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1680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0E7A-4D58-C185-B7C6-0AAA51468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992" y="355795"/>
            <a:ext cx="10515600" cy="1325563"/>
          </a:xfrm>
        </p:spPr>
        <p:txBody>
          <a:bodyPr>
            <a:normAutofit/>
          </a:bodyPr>
          <a:lstStyle/>
          <a:p>
            <a:r>
              <a:rPr lang="en-IN" sz="8000" dirty="0">
                <a:latin typeface="Stencil" panose="040409050D0802020404" pitchFamily="82" charset="0"/>
              </a:rPr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F94C52-C7F5-1744-B0B3-A1847E65B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5" name="TextBox 4"/>
          <p:cNvSpPr txBox="1"/>
          <p:nvPr/>
        </p:nvSpPr>
        <p:spPr>
          <a:xfrm>
            <a:off x="551543" y="1973943"/>
            <a:ext cx="110018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 smtClean="0"/>
              <a:t>YouTube links: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https://</a:t>
            </a:r>
            <a:r>
              <a:rPr lang="en-IN" sz="2400" dirty="0" smtClean="0"/>
              <a:t>youtu.be/uj_52lCH4I8?feature=shared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 </a:t>
            </a:r>
            <a:r>
              <a:rPr lang="en-IN" sz="2400" dirty="0">
                <a:solidFill>
                  <a:schemeClr val="tx1">
                    <a:lumMod val="95000"/>
                  </a:schemeClr>
                </a:solidFill>
                <a:hlinkClick r:id="rId2"/>
              </a:rPr>
              <a:t>https://</a:t>
            </a:r>
            <a:r>
              <a:rPr lang="en-IN" sz="2400" dirty="0" smtClean="0">
                <a:solidFill>
                  <a:schemeClr val="tx1">
                    <a:lumMod val="95000"/>
                  </a:schemeClr>
                </a:solidFill>
                <a:hlinkClick r:id="rId2"/>
              </a:rPr>
              <a:t>youtu.be/Cde7yyweeto?feature=shared</a:t>
            </a:r>
            <a:endParaRPr lang="en-IN" sz="2400" dirty="0" smtClean="0">
              <a:solidFill>
                <a:schemeClr val="tx1">
                  <a:lumMod val="9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 https</a:t>
            </a:r>
            <a:r>
              <a:rPr lang="en-IN" sz="2400" dirty="0"/>
              <a:t>://youtu.be/hQWcIWj8mbI?feature=shared</a:t>
            </a:r>
            <a:endParaRPr lang="en-I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 smtClean="0"/>
              <a:t>Google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 smtClean="0"/>
              <a:t>ChatGPT</a:t>
            </a:r>
          </a:p>
          <a:p>
            <a:endParaRPr lang="en-IN" sz="2400" dirty="0" smtClean="0"/>
          </a:p>
        </p:txBody>
      </p:sp>
    </p:spTree>
    <p:extLst>
      <p:ext uri="{BB962C8B-B14F-4D97-AF65-F5344CB8AC3E}">
        <p14:creationId xmlns:p14="http://schemas.microsoft.com/office/powerpoint/2010/main" val="60898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OUTLINE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 smtClean="0"/>
              <a:t>Problem Statement</a:t>
            </a:r>
          </a:p>
          <a:p>
            <a:r>
              <a:rPr lang="en-IN" dirty="0" smtClean="0"/>
              <a:t>Team roles and Responsibilities</a:t>
            </a:r>
          </a:p>
          <a:p>
            <a:r>
              <a:rPr lang="en-IN" dirty="0" smtClean="0"/>
              <a:t>Implementation details-Pseudocode / Algorithm</a:t>
            </a:r>
          </a:p>
          <a:p>
            <a:r>
              <a:rPr lang="en-IN" dirty="0" smtClean="0"/>
              <a:t>Snippets of Code</a:t>
            </a:r>
            <a:endParaRPr lang="en-IN" dirty="0" smtClean="0"/>
          </a:p>
          <a:p>
            <a:r>
              <a:rPr lang="en-IN" dirty="0" smtClean="0"/>
              <a:t>Results and Discussions</a:t>
            </a:r>
            <a:endParaRPr lang="en-IN" dirty="0" smtClean="0"/>
          </a:p>
          <a:p>
            <a:r>
              <a:rPr lang="en-IN" dirty="0" smtClean="0"/>
              <a:t>Learning about the project</a:t>
            </a:r>
          </a:p>
          <a:p>
            <a:r>
              <a:rPr lang="en-IN" dirty="0" smtClean="0"/>
              <a:t>Conclusion</a:t>
            </a:r>
          </a:p>
          <a:p>
            <a:r>
              <a:rPr lang="en-IN" dirty="0" smtClean="0"/>
              <a:t>Future work</a:t>
            </a:r>
          </a:p>
          <a:p>
            <a:r>
              <a:rPr lang="en-IN" dirty="0" smtClean="0"/>
              <a:t>References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6335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6E4FD2F-1FA9-C6B1-B50A-DCB7F5F37F4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2912" r="22912"/>
          <a:stretch>
            <a:fillRect/>
          </a:stretch>
        </p:blipFill>
        <p:spPr>
          <a:xfrm>
            <a:off x="3209904" y="234994"/>
            <a:ext cx="5924766" cy="5924766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150B35-A082-22BC-58EF-02D6662957D8}"/>
              </a:ext>
            </a:extLst>
          </p:cNvPr>
          <p:cNvSpPr/>
          <p:nvPr/>
        </p:nvSpPr>
        <p:spPr>
          <a:xfrm>
            <a:off x="10030408" y="373224"/>
            <a:ext cx="1679510" cy="6904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072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397"/>
            <a:ext cx="10515600" cy="940181"/>
          </a:xfrm>
        </p:spPr>
        <p:txBody>
          <a:bodyPr/>
          <a:lstStyle/>
          <a:p>
            <a:r>
              <a:rPr lang="en-US" b="0" u="sng" dirty="0">
                <a:latin typeface="Stencil" panose="040409050D0802020404" pitchFamily="82" charset="0"/>
              </a:rPr>
              <a:t>Problem statement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07330C-0625-E289-17C2-0E6BDB555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9502" y="463296"/>
            <a:ext cx="9703396" cy="6266688"/>
          </a:xfrm>
        </p:spPr>
        <p:txBody>
          <a:bodyPr/>
          <a:lstStyle/>
          <a:p>
            <a:endParaRPr lang="en-IN" sz="2400" b="1" spc="-150" dirty="0">
              <a:solidFill>
                <a:srgbClr val="4A0A42"/>
              </a:solidFill>
              <a:latin typeface="OCR A Extended" panose="02010509020102010303" pitchFamily="50" charset="0"/>
            </a:endParaRPr>
          </a:p>
          <a:p>
            <a:pPr algn="l"/>
            <a:r>
              <a:rPr lang="en-IN" sz="2400" b="1" spc="-150" dirty="0" smtClean="0">
                <a:solidFill>
                  <a:srgbClr val="4A0A42"/>
                </a:solidFill>
                <a:latin typeface="OCR A Extended" panose="02010509020102010303" pitchFamily="50" charset="0"/>
              </a:rPr>
              <a:t># </a:t>
            </a:r>
            <a:r>
              <a:rPr lang="en-IN" sz="2400" b="1" spc="-150" dirty="0">
                <a:solidFill>
                  <a:srgbClr val="4A0A42"/>
                </a:solidFill>
                <a:latin typeface="OCR A Extended" panose="02010509020102010303" pitchFamily="50" charset="0"/>
              </a:rPr>
              <a:t>OF COURSE WE ALL ARE ON PAR WITH MANY THINGS AROUND US!!</a:t>
            </a:r>
          </a:p>
          <a:p>
            <a:pPr algn="l"/>
            <a:r>
              <a:rPr lang="en-IN" sz="2400" b="1" spc="-150" dirty="0">
                <a:solidFill>
                  <a:srgbClr val="4A0A42"/>
                </a:solidFill>
                <a:latin typeface="OCR A Extended" panose="02010509020102010303" pitchFamily="50" charset="0"/>
              </a:rPr>
              <a:t># BUT HOW FAB ARE WE TO HAVE A STAB AT FEW BASIC QUESTIONS</a:t>
            </a:r>
            <a:r>
              <a:rPr lang="en-IN" sz="2400" b="1" spc="-150" dirty="0" smtClean="0">
                <a:solidFill>
                  <a:srgbClr val="4A0A42"/>
                </a:solidFill>
                <a:latin typeface="OCR A Extended" panose="02010509020102010303" pitchFamily="50" charset="0"/>
              </a:rPr>
              <a:t>..</a:t>
            </a:r>
          </a:p>
          <a:p>
            <a:pPr algn="l"/>
            <a:r>
              <a:rPr lang="en-IN" sz="2400" b="1" spc="-150" dirty="0" smtClean="0">
                <a:solidFill>
                  <a:srgbClr val="4A0A42"/>
                </a:solidFill>
                <a:latin typeface="OCR A Extended" panose="02010509020102010303" pitchFamily="50" charset="0"/>
              </a:rPr>
              <a:t># OPPORTUNITY FOR PEOPLE TO </a:t>
            </a:r>
            <a:r>
              <a:rPr lang="en-IN" sz="2400" b="1" spc="-150" dirty="0" smtClean="0">
                <a:solidFill>
                  <a:srgbClr val="FFFF00"/>
                </a:solidFill>
                <a:latin typeface="OCR A Extended" panose="02010509020102010303" pitchFamily="50" charset="0"/>
              </a:rPr>
              <a:t>EARN MONEY </a:t>
            </a:r>
            <a:r>
              <a:rPr lang="en-IN" sz="2400" b="1" spc="-150" dirty="0" smtClean="0">
                <a:solidFill>
                  <a:srgbClr val="4A0A42"/>
                </a:solidFill>
                <a:latin typeface="OCR A Extended" panose="02010509020102010303" pitchFamily="50" charset="0"/>
              </a:rPr>
              <a:t>AND BENEFIT THEIR HOUSEHOLD.</a:t>
            </a:r>
          </a:p>
          <a:p>
            <a:pPr algn="l"/>
            <a:r>
              <a:rPr lang="en-IN" sz="2400" b="1" spc="-150" dirty="0" smtClean="0">
                <a:solidFill>
                  <a:srgbClr val="4A0A42"/>
                </a:solidFill>
                <a:latin typeface="OCR A Extended" panose="02010509020102010303" pitchFamily="50" charset="0"/>
              </a:rPr>
              <a:t># </a:t>
            </a:r>
            <a:r>
              <a:rPr lang="en-IN" sz="2400" b="1" spc="-150" dirty="0">
                <a:solidFill>
                  <a:srgbClr val="4A0A42"/>
                </a:solidFill>
                <a:latin typeface="OCR A Extended" panose="02010509020102010303" pitchFamily="50" charset="0"/>
              </a:rPr>
              <a:t>IT IS INTENDED TO UPLIFT FUN LEARNING METHODS WHILE ALSO </a:t>
            </a:r>
            <a:r>
              <a:rPr lang="en-IN" sz="2400" b="1" spc="-150" dirty="0">
                <a:solidFill>
                  <a:srgbClr val="FFFF00"/>
                </a:solidFill>
                <a:latin typeface="OCR A Extended" panose="02010509020102010303" pitchFamily="50" charset="0"/>
              </a:rPr>
              <a:t>ENHANCING GENERAL KNOWLEDGE</a:t>
            </a:r>
            <a:r>
              <a:rPr lang="en-IN" sz="2400" b="1" spc="-150" dirty="0">
                <a:solidFill>
                  <a:srgbClr val="4A0A42"/>
                </a:solidFill>
                <a:latin typeface="OCR A Extended" panose="02010509020102010303" pitchFamily="50" charset="0"/>
              </a:rPr>
              <a:t>.</a:t>
            </a:r>
          </a:p>
          <a:p>
            <a:pPr algn="l"/>
            <a:r>
              <a:rPr lang="en-IN" sz="2400" b="1" spc="-150" dirty="0">
                <a:solidFill>
                  <a:srgbClr val="4A0A42"/>
                </a:solidFill>
                <a:latin typeface="OCR A Extended" panose="02010509020102010303" pitchFamily="50" charset="0"/>
              </a:rPr>
              <a:t># STUDENTS AND OTHERS INTERESTED CAN </a:t>
            </a:r>
            <a:r>
              <a:rPr lang="en-IN" sz="2400" b="1" spc="-150" dirty="0">
                <a:solidFill>
                  <a:srgbClr val="FFFF00"/>
                </a:solidFill>
                <a:latin typeface="OCR A Extended" panose="02010509020102010303" pitchFamily="50" charset="0"/>
              </a:rPr>
              <a:t>“THINK OUTSIDE THE BOX”</a:t>
            </a:r>
            <a:r>
              <a:rPr lang="en-IN" sz="2400" b="1" spc="-150" dirty="0">
                <a:solidFill>
                  <a:srgbClr val="4A0A42"/>
                </a:solidFill>
                <a:latin typeface="OCR A Extended" panose="02010509020102010303" pitchFamily="50" charset="0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C27BD6EC-E57A-9F61-0FAF-8749BE33BA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5130" r="5130"/>
          <a:stretch>
            <a:fillRect/>
          </a:stretch>
        </p:blipFill>
        <p:spPr>
          <a:xfrm>
            <a:off x="4330922" y="4306053"/>
            <a:ext cx="3530156" cy="25138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3" name="Rectangle 2"/>
          <p:cNvSpPr/>
          <p:nvPr/>
        </p:nvSpPr>
        <p:spPr>
          <a:xfrm>
            <a:off x="377371" y="6096000"/>
            <a:ext cx="1291772" cy="76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FCA16-8D78-4A87-9023-708458E3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ROLES AND RESPONSIBILITIES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35AC4D-C17D-4827-B693-43A34920A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028" y="3707074"/>
            <a:ext cx="2588705" cy="1749005"/>
          </a:xfrm>
        </p:spPr>
        <p:txBody>
          <a:bodyPr/>
          <a:lstStyle/>
          <a:p>
            <a:endParaRPr lang="en-US" dirty="0"/>
          </a:p>
          <a:p>
            <a:r>
              <a:rPr lang="en-US" dirty="0" smtClean="0">
                <a:latin typeface="Bahnschrift" panose="020B0502040204020203" pitchFamily="34" charset="0"/>
              </a:rPr>
              <a:t>SRN-PES2UG23CS570</a:t>
            </a:r>
            <a:endParaRPr lang="en-US" dirty="0">
              <a:latin typeface="Bahnschrift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Bahnschrift" panose="020B0502040204020203" pitchFamily="34" charset="0"/>
              </a:rPr>
              <a:t>Back-end coding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Bahnschrift" panose="020B0502040204020203" pitchFamily="34" charset="0"/>
              </a:rPr>
              <a:t>Images research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6C6D21-6780-4D8A-9B6F-582E0BD2DC2E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cap="none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SHRUJANI 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CF1405A-05DA-4553-A7B3-B9592963C6B1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 smtClean="0">
                <a:latin typeface="Bahnschrift" panose="020B0502040204020203" pitchFamily="34" charset="0"/>
              </a:rPr>
              <a:t>SRN-PES2UG23CS571</a:t>
            </a:r>
            <a:endParaRPr lang="en-US" dirty="0">
              <a:latin typeface="Bahnschrift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>
                <a:latin typeface="Bahnschrift" panose="020B0502040204020203" pitchFamily="34" charset="0"/>
              </a:rPr>
              <a:t>Modules research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>
                <a:latin typeface="Bahnschrift" panose="020B0502040204020203" pitchFamily="34" charset="0"/>
              </a:rPr>
              <a:t>Appearance development</a:t>
            </a:r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0DE57B2-448D-4C8D-8B9C-FFDDFB0A9208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SHRUSTI PATIL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80C3E07-3509-4911-AFF9-20EA8F12D0A4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 smtClean="0">
                <a:latin typeface="Bahnschrift" panose="020B0502040204020203" pitchFamily="34" charset="0"/>
              </a:rPr>
              <a:t>SRN-PES2UG23CS632</a:t>
            </a:r>
            <a:endParaRPr lang="en-US" dirty="0">
              <a:latin typeface="Bahnschrift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>
                <a:latin typeface="Bahnschrift" panose="020B0502040204020203" pitchFamily="34" charset="0"/>
              </a:rPr>
              <a:t>Back-end coding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>
                <a:latin typeface="Bahnschrift" panose="020B0502040204020203" pitchFamily="34" charset="0"/>
              </a:rPr>
              <a:t>PPT making</a:t>
            </a:r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9E2175-1C3C-4B3E-A872-A1B7E6D64D52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SURABHI 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EAA9254-229F-4C3E-B078-B8912E5BBE98}"/>
              </a:ext>
            </a:extLst>
          </p:cNvPr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US" dirty="0" smtClean="0">
                <a:latin typeface="Bahnschrift" panose="020B0502040204020203" pitchFamily="34" charset="0"/>
              </a:rPr>
              <a:t>SRN-PES2UG23CS649</a:t>
            </a:r>
            <a:endParaRPr lang="en-US" dirty="0">
              <a:latin typeface="Bahnschrift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>
                <a:latin typeface="Bahnschrift" panose="020B0502040204020203" pitchFamily="34" charset="0"/>
              </a:rPr>
              <a:t>Appearance development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>
                <a:latin typeface="Bahnschrift" panose="020B0502040204020203" pitchFamily="34" charset="0"/>
              </a:rPr>
              <a:t>Modules research</a:t>
            </a:r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71C9CF1-70B0-46DB-869F-6DC53668898D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9055325" y="3582095"/>
            <a:ext cx="2588705" cy="495389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Tejashwini v n</a:t>
            </a: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75488" y="1720385"/>
            <a:ext cx="1686635" cy="1686635"/>
          </a:xfrm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2732" y="1720385"/>
            <a:ext cx="1710244" cy="1710244"/>
          </a:xfrm>
        </p:spPr>
      </p:pic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1CE38FA-6DBE-A204-DA76-320B8042CE4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F1FCE28-B001-A240-BE0D-32DDA5868FE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pic>
        <p:nvPicPr>
          <p:cNvPr id="18" name="Picture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82288" y="1720385"/>
            <a:ext cx="1686635" cy="1686635"/>
          </a:xfrm>
          <a:prstGeom prst="ellipse">
            <a:avLst/>
          </a:prstGeom>
          <a:solidFill>
            <a:schemeClr val="bg2"/>
          </a:solidFill>
        </p:spPr>
      </p:pic>
      <p:pic>
        <p:nvPicPr>
          <p:cNvPr id="19" name="Picture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494555" y="1687634"/>
            <a:ext cx="1710244" cy="1710244"/>
          </a:xfrm>
          <a:prstGeom prst="ellipse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43563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5427662" cy="1325563"/>
          </a:xfrm>
        </p:spPr>
        <p:txBody>
          <a:bodyPr/>
          <a:lstStyle/>
          <a:p>
            <a:r>
              <a:rPr lang="en-US" dirty="0"/>
              <a:t>List </a:t>
            </a:r>
            <a:r>
              <a:rPr lang="en-US" dirty="0" smtClean="0"/>
              <a:t>of </a:t>
            </a:r>
            <a:r>
              <a:rPr lang="en-US" dirty="0"/>
              <a:t>modules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233714"/>
            <a:ext cx="10985383" cy="5624286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>
                <a:latin typeface="Bahnschrift" panose="020B0502040204020203" pitchFamily="34" charset="0"/>
              </a:rPr>
              <a:t>OVERVIEW: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Tkinter: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Title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Geometry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Label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Button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Frame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PhotoImage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ProgressBar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Bind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TopLevel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Pygame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Pyttsx3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In-Built modules like: insert, delete, destroy, get, etc.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>
              <a:solidFill>
                <a:schemeClr val="bg2">
                  <a:lumMod val="20000"/>
                  <a:lumOff val="80000"/>
                </a:schemeClr>
              </a:solidFill>
              <a:latin typeface="Bahnschrift" panose="020B0502040204020203" pitchFamily="34" charset="0"/>
            </a:endParaRPr>
          </a:p>
          <a:p>
            <a:pPr lvl="1"/>
            <a:endParaRPr lang="en-US" dirty="0">
              <a:solidFill>
                <a:schemeClr val="bg2">
                  <a:lumMod val="20000"/>
                  <a:lumOff val="8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651" y="1393371"/>
            <a:ext cx="3781079" cy="414500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77824" y="752093"/>
            <a:ext cx="10475976" cy="5786819"/>
          </a:xfrm>
        </p:spPr>
        <p:txBody>
          <a:bodyPr>
            <a:normAutofit/>
          </a:bodyPr>
          <a:lstStyle/>
          <a:p>
            <a:r>
              <a:rPr lang="en-IN" sz="3200" u="sng" dirty="0" smtClean="0"/>
              <a:t>Tkinter</a:t>
            </a:r>
            <a:r>
              <a:rPr lang="en-IN" dirty="0" smtClean="0"/>
              <a:t>: It is used to construct Graphical User Interface (GUI). In our project it is used to code background colour, labels, option button, etc.</a:t>
            </a:r>
          </a:p>
          <a:p>
            <a:r>
              <a:rPr lang="en-IN" sz="3200" u="sng" dirty="0" smtClean="0"/>
              <a:t>Pygame</a:t>
            </a:r>
            <a:r>
              <a:rPr lang="en-IN" dirty="0" smtClean="0"/>
              <a:t>: It is used in development of multimedia application. In our project we have used it for music.</a:t>
            </a:r>
          </a:p>
          <a:p>
            <a:r>
              <a:rPr lang="en-IN" sz="3200" u="sng" dirty="0" smtClean="0"/>
              <a:t>ProgressBar</a:t>
            </a:r>
            <a:r>
              <a:rPr lang="en-IN" dirty="0" smtClean="0"/>
              <a:t>: In our project it is used to know the percentage of people voted for each option.</a:t>
            </a:r>
          </a:p>
          <a:p>
            <a:r>
              <a:rPr lang="en-IN" sz="3200" u="sng" dirty="0" smtClean="0"/>
              <a:t>Bind</a:t>
            </a:r>
            <a:r>
              <a:rPr lang="en-IN" dirty="0" smtClean="0"/>
              <a:t>: It is used to connect an event passed in the widget along with the handler.</a:t>
            </a:r>
          </a:p>
          <a:p>
            <a:r>
              <a:rPr lang="en-IN" sz="3200" u="sng" dirty="0" smtClean="0"/>
              <a:t>TopLevel</a:t>
            </a:r>
            <a:r>
              <a:rPr lang="en-IN" dirty="0" smtClean="0"/>
              <a:t>: Used to import all other modules that the program needs.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598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45B48-6A5B-7756-5F39-69E520C7C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Stencil" panose="040409050D0802020404" pitchFamily="82" charset="0"/>
              </a:rPr>
              <a:t>Algorithm / pseudocode</a:t>
            </a:r>
            <a:endParaRPr lang="en-IN" dirty="0">
              <a:latin typeface="Stencil" panose="040409050D0802020404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67048-9552-68AC-9C02-48764E876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Once we run the code, it directs us to the quiz page.</a:t>
            </a:r>
          </a:p>
          <a:p>
            <a:r>
              <a:rPr lang="en-IN" sz="2400" dirty="0" smtClean="0"/>
              <a:t>Can click one of the 4 options: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000" dirty="0" smtClean="0"/>
              <a:t>If correct, moves to next question.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000" dirty="0" smtClean="0"/>
              <a:t>If wrong, it displays an appropriate message and exits the loop.</a:t>
            </a:r>
          </a:p>
          <a:p>
            <a:r>
              <a:rPr lang="en-IN" sz="2400" dirty="0"/>
              <a:t>3</a:t>
            </a:r>
            <a:r>
              <a:rPr lang="en-IN" sz="2400" dirty="0" smtClean="0"/>
              <a:t> lifelines are available with the user.</a:t>
            </a:r>
          </a:p>
          <a:p>
            <a:r>
              <a:rPr lang="en-IN" sz="2400" dirty="0" smtClean="0"/>
              <a:t>Upon using a lifeline, it becomes obsolete.</a:t>
            </a:r>
          </a:p>
          <a:p>
            <a:r>
              <a:rPr lang="en-IN" sz="2400" dirty="0" smtClean="0"/>
              <a:t>In the end it displays the amount of money earned.</a:t>
            </a:r>
          </a:p>
          <a:p>
            <a:r>
              <a:rPr lang="en-IN" sz="2400" dirty="0" smtClean="0"/>
              <a:t>Exit.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50B27-7D45-1B87-EB05-DC36ECBF8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557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B8F08-C00E-BDCD-3E0D-74A268D7E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80" y="365125"/>
            <a:ext cx="10598020" cy="1325563"/>
          </a:xfrm>
        </p:spPr>
        <p:txBody>
          <a:bodyPr/>
          <a:lstStyle/>
          <a:p>
            <a:r>
              <a:rPr lang="en-IN" dirty="0" smtClean="0">
                <a:latin typeface="Stencil" panose="040409050D0802020404" pitchFamily="82" charset="0"/>
              </a:rPr>
              <a:t>Snippets of code</a:t>
            </a:r>
            <a:endParaRPr lang="en-IN" dirty="0">
              <a:latin typeface="Stencil" panose="040409050D0802020404" pitchFamily="8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AB177-9CCF-6137-3954-6400BCCD2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8</a:t>
            </a:fld>
            <a:endParaRPr lang="en-US" noProof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3" r="5614" b="10832"/>
          <a:stretch/>
        </p:blipFill>
        <p:spPr>
          <a:xfrm>
            <a:off x="6213285" y="2401824"/>
            <a:ext cx="5827777" cy="2931853"/>
          </a:xfrm>
          <a:prstGeom prst="rect">
            <a:avLst/>
          </a:prstGeom>
        </p:spPr>
      </p:pic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37890" y="-3924416"/>
            <a:ext cx="10233800" cy="4351338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5" name="Content Placeholder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8" r="21359" b="8173"/>
          <a:stretch/>
        </p:blipFill>
        <p:spPr>
          <a:xfrm>
            <a:off x="231648" y="2099909"/>
            <a:ext cx="5693663" cy="353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0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" r="51825" b="7953"/>
          <a:stretch/>
        </p:blipFill>
        <p:spPr>
          <a:xfrm>
            <a:off x="305809" y="682752"/>
            <a:ext cx="5357499" cy="54498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7" r="2061" b="6783"/>
          <a:stretch/>
        </p:blipFill>
        <p:spPr>
          <a:xfrm>
            <a:off x="5937657" y="2011680"/>
            <a:ext cx="5937352" cy="301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96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EA9B47F-3DD8-4645-81DC-B88780643C07}">
  <ds:schemaRefs>
    <ds:schemaRef ds:uri="16c05727-aa75-4e4a-9b5f-8a80a1165891"/>
    <ds:schemaRef ds:uri="http://schemas.microsoft.com/office/2006/metadata/properties"/>
    <ds:schemaRef ds:uri="71af3243-3dd4-4a8d-8c0d-dd76da1f02a5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484</TotalTime>
  <Words>519</Words>
  <Application>Microsoft Office PowerPoint</Application>
  <PresentationFormat>Widescreen</PresentationFormat>
  <Paragraphs>124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5" baseType="lpstr">
      <vt:lpstr>Microsoft JhengHei UI</vt:lpstr>
      <vt:lpstr>Algerian</vt:lpstr>
      <vt:lpstr>Arial</vt:lpstr>
      <vt:lpstr>Bahnschrift</vt:lpstr>
      <vt:lpstr>Bahnschrift SemiCondensed</vt:lpstr>
      <vt:lpstr>Bernard MT Condensed</vt:lpstr>
      <vt:lpstr>Bookman Old Style</vt:lpstr>
      <vt:lpstr>Calibri</vt:lpstr>
      <vt:lpstr>Californian FB</vt:lpstr>
      <vt:lpstr>Cascadia Code SemiLight</vt:lpstr>
      <vt:lpstr>Corbel</vt:lpstr>
      <vt:lpstr>OCR A Extended</vt:lpstr>
      <vt:lpstr>Stencil</vt:lpstr>
      <vt:lpstr>Wingdings</vt:lpstr>
      <vt:lpstr>Depth</vt:lpstr>
      <vt:lpstr>         Semester-I       “play to win”</vt:lpstr>
      <vt:lpstr>OUTLINE</vt:lpstr>
      <vt:lpstr>Problem statement</vt:lpstr>
      <vt:lpstr>Team ROLES AND RESPONSIBILITIES</vt:lpstr>
      <vt:lpstr>List of modules </vt:lpstr>
      <vt:lpstr>PowerPoint Presentation</vt:lpstr>
      <vt:lpstr>Algorithm / pseudocode</vt:lpstr>
      <vt:lpstr>Snippets of code</vt:lpstr>
      <vt:lpstr>PowerPoint Presentation</vt:lpstr>
      <vt:lpstr>PowerPoint Presentation</vt:lpstr>
      <vt:lpstr>PowerPoint Presentation</vt:lpstr>
      <vt:lpstr>PowerPoint Presentation</vt:lpstr>
      <vt:lpstr>Results and discussions</vt:lpstr>
      <vt:lpstr>PowerPoint Presentation</vt:lpstr>
      <vt:lpstr>PowerPoint Presentation</vt:lpstr>
      <vt:lpstr>Learning from this project</vt:lpstr>
      <vt:lpstr>Future SCOPE</vt:lpstr>
      <vt:lpstr>Conclusion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Semester-I “”</dc:title>
  <dc:creator>Tejashwini V N</dc:creator>
  <cp:lastModifiedBy>Venkatesh</cp:lastModifiedBy>
  <cp:revision>32</cp:revision>
  <dcterms:created xsi:type="dcterms:W3CDTF">2023-12-14T15:05:04Z</dcterms:created>
  <dcterms:modified xsi:type="dcterms:W3CDTF">2024-01-03T05:09:42Z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